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56" r:id="rId2"/>
    <p:sldId id="263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658C1B7-C16E-41FF-AD31-F5E59DA30A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1034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F9669-F8A2-4C1D-97BE-37E467978E36}" type="datetimeFigureOut">
              <a:rPr lang="en-US" smtClean="0"/>
              <a:t>12/6/2013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82D5E-3023-42EE-B2C4-2020A997C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72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82D5E-3023-42EE-B2C4-2020A997CB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251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614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614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15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615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615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EC379B-623E-495F-87B4-C8B63A39BD1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33BD6-06EA-40A9-A4C1-8D699437C3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66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C7329-1DE5-40AB-BBBA-8645F64BC1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086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A4B18-08CB-4F68-AAF1-DD138923B2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750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6155B-4F14-4814-BBC4-44C45352C1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508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D5ED8-232F-4262-A06B-E034FF1775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64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31F15-51D0-4112-9E4A-F05DCCAC95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16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D3487-D58B-4825-B9F9-EA653DA1C4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7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D391E-898E-47B7-8060-FC89641CC9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58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60284-06D6-40EA-9BE2-4E42B369AB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077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56D1A-6B8D-4992-BD14-4659D71AB6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84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A447F55-D629-4D8B-B05A-855E2E54CD7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solidFill>
                  <a:schemeClr val="accent1"/>
                </a:solidFill>
              </a:rPr>
              <a:t>Me </a:t>
            </a:r>
            <a:r>
              <a:rPr lang="en-US" altLang="en-US" sz="3800" dirty="0" err="1">
                <a:solidFill>
                  <a:schemeClr val="accent1"/>
                </a:solidFill>
              </a:rPr>
              <a:t>llamo</a:t>
            </a:r>
            <a:r>
              <a:rPr lang="en-US" altLang="en-US" sz="3800" dirty="0">
                <a:solidFill>
                  <a:schemeClr val="accent1"/>
                </a:solidFill>
              </a:rPr>
              <a:t> </a:t>
            </a:r>
            <a:r>
              <a:rPr lang="en-US" altLang="en-US" sz="3800" dirty="0" smtClean="0">
                <a:solidFill>
                  <a:schemeClr val="accent1"/>
                </a:solidFill>
              </a:rPr>
              <a:t>___________	 </a:t>
            </a:r>
            <a:r>
              <a:rPr lang="en-US" altLang="en-US" sz="3800" dirty="0" err="1">
                <a:solidFill>
                  <a:schemeClr val="accent1"/>
                </a:solidFill>
              </a:rPr>
              <a:t>Clase</a:t>
            </a:r>
            <a:r>
              <a:rPr lang="en-US" altLang="en-US" sz="3800" dirty="0">
                <a:solidFill>
                  <a:schemeClr val="accent1"/>
                </a:solidFill>
              </a:rPr>
              <a:t> </a:t>
            </a:r>
            <a:r>
              <a:rPr lang="en-US" altLang="en-US" sz="3800" dirty="0" smtClean="0">
                <a:solidFill>
                  <a:schemeClr val="accent1"/>
                </a:solidFill>
              </a:rPr>
              <a:t>702</a:t>
            </a:r>
            <a:r>
              <a:rPr lang="en-US" altLang="en-US" sz="3800" dirty="0">
                <a:solidFill>
                  <a:schemeClr val="accent1"/>
                </a:solidFill>
              </a:rPr>
              <a:t/>
            </a:r>
            <a:br>
              <a:rPr lang="en-US" altLang="en-US" sz="3800" dirty="0">
                <a:solidFill>
                  <a:schemeClr val="accent1"/>
                </a:solidFill>
              </a:rPr>
            </a:br>
            <a:r>
              <a:rPr lang="en-US" altLang="en-US" sz="3800" dirty="0">
                <a:solidFill>
                  <a:schemeClr val="accent1"/>
                </a:solidFill>
              </a:rPr>
              <a:t>La </a:t>
            </a:r>
            <a:r>
              <a:rPr lang="en-US" altLang="en-US" sz="3800" dirty="0" err="1">
                <a:solidFill>
                  <a:schemeClr val="accent1"/>
                </a:solidFill>
              </a:rPr>
              <a:t>fecha</a:t>
            </a:r>
            <a:r>
              <a:rPr lang="en-US" altLang="en-US" sz="3800" dirty="0">
                <a:solidFill>
                  <a:schemeClr val="accent1"/>
                </a:solidFill>
              </a:rPr>
              <a:t> </a:t>
            </a:r>
            <a:r>
              <a:rPr lang="en-US" altLang="en-US" sz="3800" dirty="0" err="1">
                <a:solidFill>
                  <a:schemeClr val="accent1"/>
                </a:solidFill>
              </a:rPr>
              <a:t>es</a:t>
            </a:r>
            <a:r>
              <a:rPr lang="en-US" altLang="en-US" sz="3800" dirty="0">
                <a:solidFill>
                  <a:schemeClr val="accent1"/>
                </a:solidFill>
              </a:rPr>
              <a:t> </a:t>
            </a:r>
            <a:r>
              <a:rPr lang="en-US" altLang="en-US" sz="3800">
                <a:solidFill>
                  <a:schemeClr val="accent1"/>
                </a:solidFill>
              </a:rPr>
              <a:t>el </a:t>
            </a:r>
            <a:r>
              <a:rPr lang="en-US" altLang="en-US" sz="3800" smtClean="0">
                <a:solidFill>
                  <a:schemeClr val="accent1"/>
                </a:solidFill>
              </a:rPr>
              <a:t>6 </a:t>
            </a:r>
            <a:r>
              <a:rPr lang="en-US" altLang="en-US" sz="3800" dirty="0">
                <a:solidFill>
                  <a:schemeClr val="accent1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accent1"/>
                </a:solidFill>
              </a:rPr>
              <a:t>diciembre</a:t>
            </a:r>
            <a:r>
              <a:rPr lang="en-US" altLang="en-US" sz="3800" dirty="0" smtClean="0">
                <a:solidFill>
                  <a:schemeClr val="accent1"/>
                </a:solidFill>
              </a:rPr>
              <a:t> </a:t>
            </a:r>
            <a:r>
              <a:rPr lang="en-US" altLang="en-US" sz="3800" dirty="0">
                <a:solidFill>
                  <a:schemeClr val="accent1"/>
                </a:solidFill>
              </a:rPr>
              <a:t>del </a:t>
            </a:r>
            <a:r>
              <a:rPr lang="en-US" altLang="en-US" sz="3800" dirty="0" smtClean="0">
                <a:solidFill>
                  <a:schemeClr val="accent1"/>
                </a:solidFill>
              </a:rPr>
              <a:t>2013</a:t>
            </a:r>
            <a:endParaRPr lang="en-US" altLang="en-US" sz="38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412875"/>
            <a:ext cx="77724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b="1" dirty="0" err="1">
                <a:solidFill>
                  <a:schemeClr val="tx2"/>
                </a:solidFill>
              </a:rPr>
              <a:t>Proposito</a:t>
            </a:r>
            <a:r>
              <a:rPr lang="en-US" altLang="en-US" b="1" dirty="0">
                <a:solidFill>
                  <a:schemeClr val="tx2"/>
                </a:solidFill>
              </a:rPr>
              <a:t> # </a:t>
            </a:r>
            <a:r>
              <a:rPr lang="en-US" altLang="en-US" b="1" dirty="0" smtClean="0">
                <a:solidFill>
                  <a:schemeClr val="tx2"/>
                </a:solidFill>
              </a:rPr>
              <a:t>30: </a:t>
            </a:r>
            <a:r>
              <a:rPr lang="en-US" altLang="en-US" dirty="0"/>
              <a:t>¿Como </a:t>
            </a:r>
            <a:r>
              <a:rPr lang="en-US" altLang="en-US" dirty="0" err="1"/>
              <a:t>repasamos</a:t>
            </a:r>
            <a:r>
              <a:rPr lang="en-US" altLang="en-US" dirty="0"/>
              <a:t> para el </a:t>
            </a:r>
            <a:r>
              <a:rPr lang="en-US" altLang="en-US" dirty="0" err="1"/>
              <a:t>examen</a:t>
            </a:r>
            <a:r>
              <a:rPr lang="en-US" altLang="en-US" dirty="0"/>
              <a:t> del </a:t>
            </a:r>
            <a:r>
              <a:rPr lang="en-US" altLang="en-US" dirty="0" err="1"/>
              <a:t>Capitulo</a:t>
            </a:r>
            <a:r>
              <a:rPr lang="en-US" altLang="en-US" dirty="0"/>
              <a:t> </a:t>
            </a:r>
            <a:r>
              <a:rPr lang="en-US" altLang="en-US" dirty="0" smtClean="0"/>
              <a:t>2 del </a:t>
            </a:r>
            <a:r>
              <a:rPr lang="en-US" altLang="en-US" smtClean="0"/>
              <a:t>viernes?</a:t>
            </a:r>
            <a:endParaRPr lang="en-US" altLang="en-US" b="1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en-US" b="1" dirty="0" err="1">
                <a:solidFill>
                  <a:schemeClr val="tx2"/>
                </a:solidFill>
              </a:rPr>
              <a:t>Actividad</a:t>
            </a:r>
            <a:r>
              <a:rPr lang="en-US" altLang="en-US" b="1" dirty="0">
                <a:solidFill>
                  <a:schemeClr val="tx2"/>
                </a:solidFill>
              </a:rPr>
              <a:t> </a:t>
            </a:r>
            <a:r>
              <a:rPr lang="en-US" altLang="en-US" b="1" dirty="0" err="1">
                <a:solidFill>
                  <a:schemeClr val="tx2"/>
                </a:solidFill>
              </a:rPr>
              <a:t>Inicial</a:t>
            </a:r>
            <a:r>
              <a:rPr lang="en-US" altLang="en-US" b="1" dirty="0">
                <a:solidFill>
                  <a:schemeClr val="tx2"/>
                </a:solidFill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en-US" altLang="en-US" b="1" dirty="0">
                <a:solidFill>
                  <a:schemeClr val="accent1"/>
                </a:solidFill>
                <a:latin typeface="Times New Roman" pitchFamily="18" charset="0"/>
              </a:rPr>
              <a:t>I- </a:t>
            </a:r>
            <a:r>
              <a:rPr lang="en-US" altLang="en-US" dirty="0">
                <a:latin typeface="Times New Roman" pitchFamily="18" charset="0"/>
              </a:rPr>
              <a:t>Identify the rooms in the house:</a:t>
            </a: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endParaRPr lang="en-US" altLang="en-US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5" name="Picture 7" descr="ROOMS%252Bwor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3373438"/>
            <a:ext cx="5748337" cy="348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482850" y="4022725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572000" y="4022725"/>
            <a:ext cx="1219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673850" y="3733800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514600" y="5394325"/>
            <a:ext cx="14033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616450" y="5470525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pic>
        <p:nvPicPr>
          <p:cNvPr id="2062" name="Picture 14" descr="ANd9GcQ-8Dxb30VwwItBJE97hG9gxmtHGvBrypvQDkPK5LGB6JJ_5HCQp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4724400"/>
            <a:ext cx="2079625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2279650" y="41290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76200" y="4724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651250" y="55768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4191000" y="41290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4572000" y="63388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696200" y="4724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7772400" cy="51054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Los padres de mis padres son mis ________ y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yo </a:t>
            </a:r>
            <a:r>
              <a:rPr lang="es-ES_tradnl" altLang="en-US" dirty="0"/>
              <a:t>soy su 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Mis hermanos Rosa y </a:t>
            </a:r>
            <a:r>
              <a:rPr lang="es-ES_tradnl" altLang="en-US" dirty="0" err="1" smtClean="0"/>
              <a:t>Raul</a:t>
            </a:r>
            <a:r>
              <a:rPr lang="es-ES_tradnl" altLang="en-US" dirty="0" smtClean="0"/>
              <a:t> </a:t>
            </a:r>
            <a:r>
              <a:rPr lang="es-ES_tradnl" altLang="en-US" dirty="0"/>
              <a:t>también </a:t>
            </a:r>
            <a:r>
              <a:rPr lang="es-ES_tradnl" altLang="en-US" dirty="0" smtClean="0"/>
              <a:t>son sus </a:t>
            </a:r>
            <a:r>
              <a:rPr lang="es-ES_tradnl" altLang="en-US" dirty="0"/>
              <a:t>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El esposo </a:t>
            </a:r>
            <a:r>
              <a:rPr lang="es-ES_tradnl" altLang="en-US" dirty="0"/>
              <a:t>de mi </a:t>
            </a:r>
            <a:r>
              <a:rPr lang="es-ES_tradnl" altLang="en-US" dirty="0" smtClean="0"/>
              <a:t>abuela </a:t>
            </a:r>
            <a:r>
              <a:rPr lang="es-ES_tradnl" altLang="en-US" dirty="0"/>
              <a:t>es mi 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/>
              <a:t>Nosotros somos todos _________ de la misma familia.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/>
              <a:t>Mi </a:t>
            </a:r>
            <a:r>
              <a:rPr lang="es-ES_tradnl" altLang="en-US" dirty="0" smtClean="0"/>
              <a:t>prima </a:t>
            </a:r>
            <a:r>
              <a:rPr lang="es-ES_tradnl" altLang="en-US" dirty="0"/>
              <a:t>tiene _______ </a:t>
            </a:r>
            <a:r>
              <a:rPr lang="es-ES_tradnl" altLang="en-US" dirty="0" smtClean="0"/>
              <a:t>rojizo </a:t>
            </a:r>
            <a:r>
              <a:rPr lang="es-ES_tradnl" altLang="en-US" dirty="0"/>
              <a:t>y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/>
              <a:t>_________ </a:t>
            </a:r>
            <a:r>
              <a:rPr lang="es-ES_tradnl" altLang="en-US" dirty="0" smtClean="0"/>
              <a:t>verdes</a:t>
            </a:r>
            <a:r>
              <a:rPr lang="es-ES_tradnl" altLang="en-US" dirty="0"/>
              <a:t>.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153400" cy="1295400"/>
          </a:xfrm>
        </p:spPr>
        <p:txBody>
          <a:bodyPr/>
          <a:lstStyle/>
          <a:p>
            <a:r>
              <a:rPr lang="en-US" altLang="en-US" sz="3600" b="1" dirty="0" smtClean="0">
                <a:solidFill>
                  <a:schemeClr val="accent1"/>
                </a:solidFill>
              </a:rPr>
              <a:t>I-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tx1"/>
                </a:solidFill>
              </a:rPr>
              <a:t>Familia</a:t>
            </a:r>
            <a:r>
              <a:rPr lang="en-US" altLang="en-US" sz="3600" dirty="0" smtClean="0">
                <a:solidFill>
                  <a:schemeClr val="tx1"/>
                </a:solidFill>
              </a:rPr>
              <a:t>: </a:t>
            </a:r>
            <a:br>
              <a:rPr lang="en-US" altLang="en-US" sz="3600" dirty="0" smtClean="0">
                <a:solidFill>
                  <a:schemeClr val="tx1"/>
                </a:solidFill>
              </a:rPr>
            </a:br>
            <a:r>
              <a:rPr lang="en-US" altLang="en-US" sz="3600" dirty="0" smtClean="0">
                <a:solidFill>
                  <a:schemeClr val="tx1"/>
                </a:solidFill>
              </a:rPr>
              <a:t>-</a:t>
            </a:r>
            <a:r>
              <a:rPr lang="en-US" altLang="en-US" sz="3600" dirty="0" err="1" smtClean="0">
                <a:solidFill>
                  <a:schemeClr val="tx1"/>
                </a:solidFill>
              </a:rPr>
              <a:t>Completa</a:t>
            </a:r>
            <a:r>
              <a:rPr lang="en-US" altLang="en-US" sz="3600" dirty="0" smtClean="0">
                <a:solidFill>
                  <a:schemeClr val="tx1"/>
                </a:solidFill>
              </a:rPr>
              <a:t> con el </a:t>
            </a:r>
            <a:r>
              <a:rPr lang="en-US" altLang="en-US" sz="3600" dirty="0" err="1" smtClean="0">
                <a:solidFill>
                  <a:schemeClr val="tx1"/>
                </a:solidFill>
              </a:rPr>
              <a:t>vocabulario</a:t>
            </a:r>
            <a:r>
              <a:rPr lang="en-US" altLang="en-US" sz="3600" dirty="0" smtClean="0">
                <a:solidFill>
                  <a:schemeClr val="tx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tx1"/>
                </a:solidFill>
              </a:rPr>
              <a:t>correcto</a:t>
            </a:r>
            <a:endParaRPr lang="en-US" altLang="en-US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18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534400" cy="1374775"/>
          </a:xfrm>
        </p:spPr>
        <p:txBody>
          <a:bodyPr/>
          <a:lstStyle/>
          <a:p>
            <a:r>
              <a:rPr lang="en-US" altLang="en-US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II- </a:t>
            </a:r>
            <a:r>
              <a:rPr lang="en-US" altLang="en-US" sz="3600" dirty="0">
                <a:solidFill>
                  <a:schemeClr val="tx1"/>
                </a:solidFill>
              </a:rPr>
              <a:t>Copy &amp; Rewrite each sentence with the correct form of TENER to agree with the new subject.</a:t>
            </a:r>
            <a:endParaRPr lang="en-US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8305800" cy="5029200"/>
          </a:xfrm>
        </p:spPr>
        <p:txBody>
          <a:bodyPr/>
          <a:lstStyle/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i="1" dirty="0">
                <a:latin typeface="Times New Roman" pitchFamily="18" charset="0"/>
              </a:rPr>
              <a:t> </a:t>
            </a:r>
            <a:r>
              <a:rPr lang="es-ES_tradnl" altLang="en-US" dirty="0">
                <a:latin typeface="Times New Roman" pitchFamily="18" charset="0"/>
              </a:rPr>
              <a:t>Elena tiene muchos primos. Sus amigos _______________________.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dirty="0">
                <a:latin typeface="Times New Roman" pitchFamily="18" charset="0"/>
              </a:rPr>
              <a:t> Ustedes tienen</a:t>
            </a:r>
            <a:r>
              <a:rPr lang="es-ES_tradnl" altLang="en-US" u="sng" dirty="0">
                <a:latin typeface="Times New Roman" pitchFamily="18" charset="0"/>
              </a:rPr>
              <a:t> </a:t>
            </a:r>
            <a:r>
              <a:rPr lang="es-ES_tradnl" altLang="en-US" dirty="0">
                <a:latin typeface="Times New Roman" pitchFamily="18" charset="0"/>
              </a:rPr>
              <a:t>un jardín bonito. Nosotros _______________________.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dirty="0">
                <a:latin typeface="Times New Roman" pitchFamily="18" charset="0"/>
              </a:rPr>
              <a:t>Yo tengo un profesor muy bueno. Ella también _______________________.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dirty="0">
                <a:latin typeface="Times New Roman" pitchFamily="18" charset="0"/>
              </a:rPr>
              <a:t>Ellos tienen un perro. Ustedes ________________.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dirty="0">
                <a:latin typeface="Times New Roman" pitchFamily="18" charset="0"/>
              </a:rPr>
              <a:t>Ella tiene dieciséis a</a:t>
            </a:r>
            <a:r>
              <a:rPr lang="es-ES_tradnl" altLang="en-US" dirty="0">
                <a:latin typeface="Times New Roman" pitchFamily="18" charset="0"/>
                <a:cs typeface="Times New Roman" pitchFamily="18" charset="0"/>
              </a:rPr>
              <a:t>ños. Tú _________________.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dirty="0">
                <a:latin typeface="Times New Roman" pitchFamily="18" charset="0"/>
                <a:cs typeface="Times New Roman" pitchFamily="18" charset="0"/>
              </a:rPr>
              <a:t>Nosotros tenemos ojos verdes. Usted también ____________________.</a:t>
            </a:r>
            <a:endParaRPr lang="es-ES_tradnl" alt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1534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1"/>
                </a:solidFill>
              </a:rPr>
              <a:t>III- </a:t>
            </a:r>
            <a:r>
              <a:rPr lang="en-US" altLang="en-US" sz="3600" dirty="0" err="1">
                <a:solidFill>
                  <a:schemeClr val="tx1"/>
                </a:solidFill>
              </a:rPr>
              <a:t>Lectura</a:t>
            </a:r>
            <a:r>
              <a:rPr lang="en-US" altLang="en-US" sz="3600" dirty="0">
                <a:solidFill>
                  <a:schemeClr val="tx1"/>
                </a:solidFill>
              </a:rPr>
              <a:t>:</a:t>
            </a:r>
            <a:endParaRPr lang="en-US" altLang="en-US" sz="3600" dirty="0">
              <a:solidFill>
                <a:schemeClr val="accent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8610600" cy="5902325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s-ES_tradnl" altLang="en-US" sz="2400" dirty="0"/>
              <a:t>Copia y completa -Cierto o Falso: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u="sng" dirty="0"/>
              <a:t>Una familia ecuatoriana</a:t>
            </a:r>
            <a:endParaRPr lang="es-ES_tradnl" altLang="en-US" sz="2400" dirty="0"/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Quito es la capital de Ecuador.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Un colegio mixto es un colegio para muchachos y muchachas.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En Latinoamérica como en Estados Unidos un colegio es una universidad.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De la ciudad de Quito hay vistas del Volcán Pichincha.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u="sng" dirty="0"/>
              <a:t>Mascotas</a:t>
            </a:r>
            <a:endParaRPr lang="es-ES_tradnl" altLang="en-US" sz="2400" dirty="0"/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En España y Latinoamérica, las mascotas son populares en zonas rurales.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Las mascotas exóticas son las llamas y los loros.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El loro no tiene mucha paciencia.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Las ciudades son zonas urbanas.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Los Andes son volcanes.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7313612" cy="911225"/>
          </a:xfrm>
        </p:spPr>
        <p:txBody>
          <a:bodyPr/>
          <a:lstStyle/>
          <a:p>
            <a:r>
              <a:rPr lang="en-US" altLang="en-U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IV- </a:t>
            </a:r>
            <a:r>
              <a:rPr lang="en-US" altLang="en-US" sz="4000" dirty="0" err="1">
                <a:solidFill>
                  <a:schemeClr val="tx1"/>
                </a:solidFill>
              </a:rPr>
              <a:t>Copia</a:t>
            </a:r>
            <a:r>
              <a:rPr lang="en-US" altLang="en-US" sz="4000" dirty="0">
                <a:solidFill>
                  <a:schemeClr val="tx1"/>
                </a:solidFill>
              </a:rPr>
              <a:t> y </a:t>
            </a:r>
            <a:r>
              <a:rPr lang="en-US" altLang="en-US" sz="4000" dirty="0" err="1">
                <a:solidFill>
                  <a:schemeClr val="tx1"/>
                </a:solidFill>
              </a:rPr>
              <a:t>responde</a:t>
            </a:r>
            <a:r>
              <a:rPr lang="en-US" altLang="en-US" sz="4000" dirty="0">
                <a:solidFill>
                  <a:schemeClr val="tx1"/>
                </a:solidFill>
              </a:rPr>
              <a:t>.</a:t>
            </a:r>
            <a:endParaRPr lang="en-US" altLang="en-US" sz="4000" b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533400"/>
            <a:ext cx="8534400" cy="5867400"/>
          </a:xfrm>
        </p:spPr>
        <p:txBody>
          <a:bodyPr/>
          <a:lstStyle/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sz="2400" dirty="0"/>
              <a:t>¿Cuántos años tienes?</a:t>
            </a:r>
          </a:p>
          <a:p>
            <a:pPr marL="552450" indent="-552450">
              <a:buFont typeface="Wingdings" pitchFamily="2" charset="2"/>
              <a:buAutoNum type="arabicPeriod"/>
            </a:pPr>
            <a:endParaRPr lang="es-ES_tradnl" altLang="en-US" sz="2400" dirty="0"/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sz="2400" dirty="0"/>
              <a:t>¿Cuántos hermanos tienes?</a:t>
            </a:r>
          </a:p>
          <a:p>
            <a:pPr marL="552450" indent="-552450">
              <a:buFont typeface="Wingdings" pitchFamily="2" charset="2"/>
              <a:buAutoNum type="arabicPeriod"/>
            </a:pPr>
            <a:endParaRPr lang="es-ES_tradnl" altLang="en-US" sz="2400" dirty="0"/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altLang="en-US" sz="2400" dirty="0"/>
              <a:t>¿</a:t>
            </a:r>
            <a:r>
              <a:rPr lang="en-US" altLang="en-US" sz="2400" dirty="0" err="1"/>
              <a:t>Tienes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una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mascota</a:t>
            </a:r>
            <a:r>
              <a:rPr lang="en-US" altLang="en-US" sz="2400" dirty="0"/>
              <a:t>?</a:t>
            </a:r>
          </a:p>
          <a:p>
            <a:pPr marL="552450" indent="-552450">
              <a:buFont typeface="Wingdings" pitchFamily="2" charset="2"/>
              <a:buAutoNum type="arabicPeriod"/>
            </a:pPr>
            <a:endParaRPr lang="en-US" altLang="en-US" sz="2400" dirty="0"/>
          </a:p>
          <a:p>
            <a:pPr marL="552450" indent="-552450">
              <a:buFont typeface="Wingdings" pitchFamily="2" charset="2"/>
              <a:buNone/>
            </a:pPr>
            <a:endParaRPr lang="en-US" altLang="en-US" sz="2400" dirty="0"/>
          </a:p>
          <a:p>
            <a:pPr marL="552450" indent="-552450"/>
            <a:r>
              <a:rPr lang="en-US" altLang="en-US" sz="2400" dirty="0" smtClean="0"/>
              <a:t>Begin working on PROYECTO # 3!  DUE THURSDAY, DEC. 12</a:t>
            </a:r>
            <a:r>
              <a:rPr lang="en-US" altLang="en-US" sz="2400" baseline="30000" dirty="0" smtClean="0"/>
              <a:t>th</a:t>
            </a:r>
            <a:r>
              <a:rPr lang="en-US" altLang="en-US" sz="2400" dirty="0" smtClean="0"/>
              <a:t>.</a:t>
            </a:r>
          </a:p>
          <a:p>
            <a:pPr marL="552450" indent="-552450"/>
            <a:r>
              <a:rPr lang="en-US" altLang="en-US" sz="2400" dirty="0" smtClean="0"/>
              <a:t>Study </a:t>
            </a:r>
            <a:r>
              <a:rPr lang="en-US" altLang="en-US" sz="2400" dirty="0"/>
              <a:t>CAPITULO 2 for EXAM </a:t>
            </a:r>
            <a:r>
              <a:rPr lang="en-US" altLang="en-US" sz="2400" dirty="0" smtClean="0"/>
              <a:t>ON FRIDAY</a:t>
            </a:r>
            <a:r>
              <a:rPr lang="en-US" altLang="en-US" sz="2400" dirty="0"/>
              <a:t>!</a:t>
            </a:r>
          </a:p>
          <a:p>
            <a:pPr marL="933450" lvl="1" indent="-476250"/>
            <a:r>
              <a:rPr lang="en-US" altLang="en-US" sz="2200" dirty="0"/>
              <a:t>Family Vocabulary</a:t>
            </a:r>
          </a:p>
          <a:p>
            <a:pPr marL="933450" lvl="1" indent="-476250"/>
            <a:r>
              <a:rPr lang="en-US" altLang="en-US" sz="2200" dirty="0"/>
              <a:t>House / Home Vocabulary</a:t>
            </a:r>
          </a:p>
          <a:p>
            <a:pPr marL="933450" lvl="1" indent="-476250"/>
            <a:r>
              <a:rPr lang="en-US" altLang="en-US" sz="2200" dirty="0"/>
              <a:t>Verb TENER</a:t>
            </a:r>
          </a:p>
          <a:p>
            <a:pPr marL="933450" lvl="1" indent="-476250"/>
            <a:r>
              <a:rPr lang="en-US" altLang="en-US" sz="2200" dirty="0"/>
              <a:t>Possessive Adjectives [MI/S, TU/S, SU/S,NUESTRO/S]</a:t>
            </a:r>
          </a:p>
          <a:p>
            <a:pPr marL="933450" lvl="1" indent="-476250"/>
            <a:r>
              <a:rPr lang="en-US" altLang="en-US" sz="2200" dirty="0"/>
              <a:t>Readings: </a:t>
            </a:r>
            <a:r>
              <a:rPr lang="en-US" altLang="en-US" sz="2200" u="sng" dirty="0" err="1"/>
              <a:t>Una</a:t>
            </a:r>
            <a:r>
              <a:rPr lang="en-US" altLang="en-US" sz="2200" u="sng" dirty="0"/>
              <a:t> </a:t>
            </a:r>
            <a:r>
              <a:rPr lang="en-US" altLang="en-US" sz="2200" u="sng" dirty="0" err="1"/>
              <a:t>familia</a:t>
            </a:r>
            <a:r>
              <a:rPr lang="en-US" altLang="en-US" sz="2200" u="sng" dirty="0"/>
              <a:t> </a:t>
            </a:r>
            <a:r>
              <a:rPr lang="en-US" altLang="en-US" sz="2200" u="sng" dirty="0" err="1"/>
              <a:t>Ecuatoriana</a:t>
            </a:r>
            <a:r>
              <a:rPr lang="en-US" altLang="en-US" sz="2200" dirty="0"/>
              <a:t> &amp; </a:t>
            </a:r>
            <a:r>
              <a:rPr lang="en-US" altLang="en-US" sz="2200" u="sng" dirty="0" err="1"/>
              <a:t>Mascotas</a:t>
            </a:r>
            <a:endParaRPr lang="en-US" altLang="en-US" sz="22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990600" y="2819400"/>
            <a:ext cx="7313613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1pPr>
            <a:lvl2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alt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Tarea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  <a:endParaRPr lang="en-US" altLang="en-US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9">
      <a:dk1>
        <a:srgbClr val="000000"/>
      </a:dk1>
      <a:lt1>
        <a:srgbClr val="FFFFFF"/>
      </a:lt1>
      <a:dk2>
        <a:srgbClr val="FF0000"/>
      </a:dk2>
      <a:lt2>
        <a:srgbClr val="009999"/>
      </a:lt2>
      <a:accent1>
        <a:srgbClr val="C7B505"/>
      </a:accent1>
      <a:accent2>
        <a:srgbClr val="FFFF66"/>
      </a:accent2>
      <a:accent3>
        <a:srgbClr val="FFFFFF"/>
      </a:accent3>
      <a:accent4>
        <a:srgbClr val="000000"/>
      </a:accent4>
      <a:accent5>
        <a:srgbClr val="E0D7AA"/>
      </a:accent5>
      <a:accent6>
        <a:srgbClr val="E7E75C"/>
      </a:accent6>
      <a:hlink>
        <a:srgbClr val="5A84D8"/>
      </a:hlink>
      <a:folHlink>
        <a:srgbClr val="A0C6BA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522</TotalTime>
  <Words>323</Words>
  <Application>Microsoft Office PowerPoint</Application>
  <PresentationFormat>On-screen Show (4:3)</PresentationFormat>
  <Paragraphs>55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Layers</vt:lpstr>
      <vt:lpstr>Me llamo ___________  Clase 702 La fecha es el 6 de diciembre del 2013</vt:lpstr>
      <vt:lpstr>I- Familia:  -Completa con el vocabulario correcto</vt:lpstr>
      <vt:lpstr>II- Copy &amp; Rewrite each sentence with the correct form of TENER to agree with the new subject.</vt:lpstr>
      <vt:lpstr>III- Lectura:</vt:lpstr>
      <vt:lpstr>IV- Copia y responde.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29 de mayo del 2012</dc:title>
  <dc:creator>Helen Zumaeta</dc:creator>
  <cp:lastModifiedBy>Helen Zumaeta</cp:lastModifiedBy>
  <cp:revision>17</cp:revision>
  <cp:lastPrinted>2013-12-06T13:50:57Z</cp:lastPrinted>
  <dcterms:created xsi:type="dcterms:W3CDTF">2012-05-29T17:47:50Z</dcterms:created>
  <dcterms:modified xsi:type="dcterms:W3CDTF">2013-12-06T17:27:10Z</dcterms:modified>
</cp:coreProperties>
</file>